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82" r:id="rId3"/>
    <p:sldId id="283" r:id="rId4"/>
    <p:sldId id="257" r:id="rId5"/>
    <p:sldId id="278" r:id="rId6"/>
    <p:sldId id="277" r:id="rId7"/>
    <p:sldId id="279" r:id="rId8"/>
    <p:sldId id="284" r:id="rId9"/>
    <p:sldId id="285" r:id="rId10"/>
    <p:sldId id="280" r:id="rId11"/>
    <p:sldId id="281" r:id="rId12"/>
    <p:sldId id="287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68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964A1-4E95-474C-9D85-5669BE2B5F44}" type="datetimeFigureOut">
              <a:rPr lang="uk-UA" smtClean="0"/>
              <a:pPr/>
              <a:t>28.09.2015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929B4-0F1E-4289-8193-001A0921FB3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0338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2;&#1110;&#1076;&#1077;&#1086;&#1089;&#1074;&#1110;&#1076;&#1095;&#1077;&#1085;&#1085;&#1103;%20&#1076;&#1086;%20&#1091;&#1088;&#1086;&#1082;&#1110;&#1074;/&#1043;&#1086;&#1083;&#1086;&#1076;&#1086;&#1084;&#1086;&#1088;%2032-33&#1088;.&#1088;/4.wmv" TargetMode="External"/><Relationship Id="rId2" Type="http://schemas.openxmlformats.org/officeDocument/2006/relationships/hyperlink" Target="&#1042;&#1110;&#1076;&#1077;&#1086;&#1089;&#1074;&#1110;&#1076;&#1095;&#1077;&#1085;&#1085;&#1103;%20&#1076;&#1086;%20&#1091;&#1088;&#1086;&#1082;&#1110;&#1074;/&#1043;&#1086;&#1083;&#1086;&#1076;&#1086;&#1084;&#1086;&#1088;%2032-33&#1088;.&#1088;/3.wmv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&#1042;&#1110;&#1076;&#1077;&#1086;&#1089;&#1074;&#1110;&#1076;&#1095;&#1077;&#1085;&#1085;&#1103;%20&#1076;&#1086;%20&#1091;&#1088;&#1086;&#1082;&#1110;&#1074;/&#1043;&#1086;&#1083;&#1086;&#1076;&#1086;&#1084;&#1086;&#1088;%2032-33&#1088;.&#1088;/2.wmv" TargetMode="External"/><Relationship Id="rId5" Type="http://schemas.openxmlformats.org/officeDocument/2006/relationships/hyperlink" Target="&#1042;&#1110;&#1076;&#1077;&#1086;&#1089;&#1074;&#1110;&#1076;&#1095;&#1077;&#1085;&#1085;&#1103;%20&#1076;&#1086;%20&#1091;&#1088;&#1086;&#1082;&#1110;&#1074;/&#1043;&#1086;&#1083;&#1086;&#1076;&#1086;&#1084;&#1086;&#1088;%2032-33&#1088;.&#1088;/1.wmv" TargetMode="External"/><Relationship Id="rId4" Type="http://schemas.openxmlformats.org/officeDocument/2006/relationships/hyperlink" Target="&#1042;&#1110;&#1076;&#1077;&#1086;&#1089;&#1074;&#1110;&#1076;&#1095;&#1077;&#1085;&#1085;&#1103;%20&#1076;&#1086;%20&#1091;&#1088;&#1086;&#1082;&#1110;&#1074;/&#1043;&#1086;&#1083;&#1086;&#1076;&#1086;&#1084;&#1086;&#1088;%2032-33&#1088;.&#1088;/5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Голодомор 1932-1933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 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861048"/>
            <a:ext cx="428625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3929066"/>
            <a:ext cx="3888432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4176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962400" cy="4114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 радянської демографічної статистики після голодомору стали державною таємницею і були відкриті для досліджень лише у </a:t>
            </a:r>
            <a:r>
              <a:rPr lang="uk-UA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1989 р.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1983 р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пресі української діаспори втрати українців в СРСР оцінювались в діапазоні від </a:t>
            </a:r>
            <a:r>
              <a:rPr lang="uk-UA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до 10 млн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чол. (результати побудовані на зіставленні перепису населення за 1926 і 1939 рр.)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556792"/>
            <a:ext cx="4346934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sz="3600" b="1" dirty="0" smtClean="0"/>
              <a:t>Масштаби  та наслідки голодомору</a:t>
            </a:r>
            <a:r>
              <a:rPr lang="uk-UA" sz="2800" b="1" i="1" dirty="0" smtClean="0"/>
              <a:t>.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3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642918"/>
            <a:ext cx="3733800" cy="517269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400" b="1" dirty="0" smtClean="0"/>
              <a:t>     Аналіз даних демографічної статистики 30-х рр. свідчить, що прямі втрати населення України від голоду 1932р. становили близько 150 тисяч чоловік. 1933р. голодною смертю загинуло від 3 до 3,5 млн. чоловік. Повні демографічні втрати, включаючи зниження народжуваності, сягали в 1932-1934 рр. 5млн чоловік.</a:t>
            </a:r>
            <a:endParaRPr lang="uk-UA" sz="2400" dirty="0" smtClean="0"/>
          </a:p>
          <a:p>
            <a:pPr>
              <a:buNone/>
            </a:pPr>
            <a:endParaRPr lang="uk-UA" sz="20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556792"/>
            <a:ext cx="4104456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760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85729"/>
            <a:ext cx="8856984" cy="571504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ru-RU" sz="2400" b="1" dirty="0"/>
              <a:t>    </a:t>
            </a:r>
            <a:r>
              <a:rPr lang="ru-RU" sz="2400" b="1" u="sng" dirty="0"/>
              <a:t>Статистика </a:t>
            </a:r>
            <a:r>
              <a:rPr lang="ru-RU" sz="2400" b="1" u="sng" dirty="0" err="1"/>
              <a:t>смертності</a:t>
            </a:r>
            <a:r>
              <a:rPr lang="ru-RU" sz="2400" b="1" u="sng" dirty="0"/>
              <a:t> по областях у </a:t>
            </a:r>
            <a:r>
              <a:rPr lang="ru-RU" sz="2400" b="1" u="sng" dirty="0" err="1"/>
              <a:t>відсотках</a:t>
            </a:r>
            <a:r>
              <a:rPr lang="ru-RU" sz="2400" b="1" u="sng" dirty="0"/>
              <a:t> </a:t>
            </a:r>
            <a:r>
              <a:rPr lang="ru-RU" sz="2400" b="1" u="sng" dirty="0" err="1"/>
              <a:t>від</a:t>
            </a:r>
            <a:r>
              <a:rPr lang="ru-RU" sz="2400" b="1" u="sng" dirty="0"/>
              <a:t> </a:t>
            </a:r>
            <a:r>
              <a:rPr lang="ru-RU" sz="2400" b="1" u="sng" dirty="0" err="1"/>
              <a:t>загальної</a:t>
            </a:r>
            <a:r>
              <a:rPr lang="ru-RU" sz="2400" b="1" u="sng" dirty="0"/>
              <a:t> </a:t>
            </a:r>
            <a:r>
              <a:rPr lang="ru-RU" sz="2400" b="1" u="sng" dirty="0" err="1"/>
              <a:t>кількості</a:t>
            </a:r>
            <a:r>
              <a:rPr lang="ru-RU" sz="2400" b="1" u="sng" dirty="0"/>
              <a:t> смертей в УРСР</a:t>
            </a:r>
          </a:p>
          <a:p>
            <a:endParaRPr lang="uk-UA" sz="2400" b="1" u="sng" dirty="0"/>
          </a:p>
          <a:p>
            <a:endParaRPr lang="ru-RU" sz="2400" b="1" u="sng" dirty="0"/>
          </a:p>
          <a:p>
            <a:pPr>
              <a:buFontTx/>
              <a:buNone/>
            </a:pPr>
            <a:r>
              <a:rPr lang="ru-RU" sz="1600" dirty="0"/>
              <a:t>      </a:t>
            </a:r>
            <a:r>
              <a:rPr lang="ru-RU" sz="2000" dirty="0" err="1" smtClean="0"/>
              <a:t>Області</a:t>
            </a:r>
            <a:r>
              <a:rPr lang="ru-RU" sz="2000" dirty="0"/>
              <a:t>	</a:t>
            </a:r>
            <a:r>
              <a:rPr lang="ru-RU" sz="2000" dirty="0" smtClean="0"/>
              <a:t>1927—1928 </a:t>
            </a:r>
            <a:r>
              <a:rPr lang="ru-RU" sz="2000" dirty="0" err="1"/>
              <a:t>рр</a:t>
            </a:r>
            <a:r>
              <a:rPr lang="ru-RU" sz="2000" dirty="0" smtClean="0"/>
              <a:t>.(%)	1933 </a:t>
            </a:r>
            <a:r>
              <a:rPr lang="ru-RU" sz="2000" dirty="0"/>
              <a:t>р.(%)	1935—1936 </a:t>
            </a:r>
            <a:r>
              <a:rPr lang="ru-RU" sz="2000" dirty="0" err="1"/>
              <a:t>рр</a:t>
            </a:r>
            <a:r>
              <a:rPr lang="ru-RU" sz="2000" dirty="0"/>
              <a:t>.(%)</a:t>
            </a:r>
          </a:p>
          <a:p>
            <a:pPr>
              <a:buFontTx/>
              <a:buNone/>
            </a:pPr>
            <a:r>
              <a:rPr lang="ru-RU" sz="2000" dirty="0"/>
              <a:t>      </a:t>
            </a:r>
            <a:r>
              <a:rPr lang="ru-RU" sz="2000" dirty="0" err="1" smtClean="0"/>
              <a:t>Київська</a:t>
            </a:r>
            <a:r>
              <a:rPr lang="ru-RU" sz="2000" dirty="0" smtClean="0"/>
              <a:t>		19,7</a:t>
            </a:r>
            <a:r>
              <a:rPr lang="ru-RU" sz="1200" dirty="0" smtClean="0"/>
              <a:t>			</a:t>
            </a:r>
            <a:r>
              <a:rPr lang="ru-RU" sz="2000" dirty="0" smtClean="0"/>
              <a:t>26,8		17,7</a:t>
            </a: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      </a:t>
            </a:r>
            <a:r>
              <a:rPr lang="ru-RU" sz="2000" dirty="0" err="1" smtClean="0"/>
              <a:t>Чернігівська</a:t>
            </a:r>
            <a:r>
              <a:rPr lang="ru-RU" sz="2000" dirty="0" smtClean="0"/>
              <a:t>		10,4			6,3		10</a:t>
            </a: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      </a:t>
            </a:r>
            <a:r>
              <a:rPr lang="ru-RU" sz="2000" dirty="0" err="1" smtClean="0"/>
              <a:t>Вінницька</a:t>
            </a:r>
            <a:r>
              <a:rPr lang="ru-RU" sz="2000" dirty="0" smtClean="0"/>
              <a:t>		16,0			14,5		17,4</a:t>
            </a: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      </a:t>
            </a:r>
            <a:r>
              <a:rPr lang="ru-RU" sz="2000" dirty="0" err="1" smtClean="0"/>
              <a:t>Харківська</a:t>
            </a:r>
            <a:r>
              <a:rPr lang="ru-RU" sz="2000" dirty="0" smtClean="0"/>
              <a:t>		19,2			26		15,1</a:t>
            </a: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      </a:t>
            </a:r>
            <a:r>
              <a:rPr lang="ru-RU" sz="2000" dirty="0" err="1" smtClean="0"/>
              <a:t>Дніпропетровська</a:t>
            </a:r>
            <a:r>
              <a:rPr lang="ru-RU" sz="2000" dirty="0"/>
              <a:t>	</a:t>
            </a:r>
            <a:r>
              <a:rPr lang="ru-RU" sz="2000" dirty="0" smtClean="0"/>
              <a:t>11,6			9,6		11,3</a:t>
            </a: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      </a:t>
            </a:r>
            <a:r>
              <a:rPr lang="ru-RU" sz="2000" dirty="0" err="1" smtClean="0"/>
              <a:t>Одеська</a:t>
            </a:r>
            <a:r>
              <a:rPr lang="ru-RU" sz="2000" dirty="0" smtClean="0"/>
              <a:t>		10,2			8,6		9,5</a:t>
            </a: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      </a:t>
            </a:r>
            <a:r>
              <a:rPr lang="ru-RU" sz="2000" dirty="0" err="1" smtClean="0"/>
              <a:t>Донецька</a:t>
            </a:r>
            <a:r>
              <a:rPr lang="ru-RU" sz="2000" dirty="0" smtClean="0"/>
              <a:t>		10,8			6,4		16,9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8000" dirty="0" smtClean="0">
                <a:solidFill>
                  <a:srgbClr val="FF0000"/>
                </a:solidFill>
              </a:rPr>
              <a:t>Дякую </a:t>
            </a:r>
          </a:p>
          <a:p>
            <a:pPr algn="ctr">
              <a:buNone/>
            </a:pPr>
            <a:r>
              <a:rPr lang="uk-UA" sz="8000" dirty="0" smtClean="0">
                <a:solidFill>
                  <a:srgbClr val="FF0000"/>
                </a:solidFill>
              </a:rPr>
              <a:t>за увагу!</a:t>
            </a:r>
            <a:endParaRPr lang="uk-UA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857364"/>
            <a:ext cx="4752528" cy="48119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sz="2800" b="1" dirty="0" smtClean="0"/>
              <a:t> Причини й передумови голодомору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b="1" dirty="0" smtClean="0"/>
              <a:t>  «Закон про п’ять колосків»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b="1" dirty="0" smtClean="0"/>
              <a:t>Масштаби  та наслідки голодомору</a:t>
            </a:r>
            <a:r>
              <a:rPr lang="uk-UA" sz="2000" b="1" i="1" dirty="0" smtClean="0"/>
              <a:t>.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20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24800" cy="1071570"/>
          </a:xfrm>
        </p:spPr>
        <p:txBody>
          <a:bodyPr anchor="ctr"/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УРОКУ</a:t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3" descr="9251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00174"/>
            <a:ext cx="346233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346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42910" y="1285860"/>
            <a:ext cx="4610472" cy="444624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З</a:t>
            </a:r>
            <a:r>
              <a:rPr lang="en-US" sz="2400" dirty="0" smtClean="0"/>
              <a:t>’</a:t>
            </a:r>
            <a:r>
              <a:rPr lang="uk-UA" sz="2400" dirty="0" smtClean="0"/>
              <a:t>ясувати причини і наслідки голодомору;</a:t>
            </a:r>
          </a:p>
          <a:p>
            <a:r>
              <a:rPr lang="uk-UA" sz="2400" dirty="0" smtClean="0"/>
              <a:t>Усвідомити значення цієї трагедії для українського народу;</a:t>
            </a:r>
          </a:p>
          <a:p>
            <a:r>
              <a:rPr lang="uk-UA" sz="2400" dirty="0" smtClean="0"/>
              <a:t>Дати оцінку діям радянської влади;</a:t>
            </a:r>
          </a:p>
          <a:p>
            <a:r>
              <a:rPr lang="uk-UA" sz="2400" dirty="0" smtClean="0"/>
              <a:t>Вчитися аналізувати і робити висновки працюючи </a:t>
            </a:r>
            <a:r>
              <a:rPr lang="uk-UA" sz="2400" smtClean="0"/>
              <a:t>з відеосвідченям</a:t>
            </a:r>
            <a:endParaRPr lang="uk-UA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 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700808"/>
            <a:ext cx="3733800" cy="3048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683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340768"/>
            <a:ext cx="3209528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57166"/>
            <a:ext cx="7924800" cy="714380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/>
              <a:t>Передумови й Причини голодомору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539552" y="1285860"/>
            <a:ext cx="4970512" cy="500066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2800" dirty="0" smtClean="0"/>
              <a:t>Голодомор - </a:t>
            </a:r>
            <a:r>
              <a:rPr lang="ru-RU" sz="2800" dirty="0" err="1" smtClean="0"/>
              <a:t>масовий</a:t>
            </a:r>
            <a:r>
              <a:rPr lang="ru-RU" sz="2800" dirty="0" smtClean="0"/>
              <a:t> голод,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охопив</a:t>
            </a:r>
            <a:r>
              <a:rPr lang="ru-RU" sz="2800" dirty="0" smtClean="0"/>
              <a:t> </a:t>
            </a:r>
            <a:r>
              <a:rPr lang="ru-RU" sz="2800" dirty="0" err="1" smtClean="0"/>
              <a:t>обширні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призвів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значних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людських</a:t>
            </a:r>
            <a:r>
              <a:rPr lang="ru-RU" sz="2800" dirty="0" smtClean="0"/>
              <a:t> жертв на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РСР в </a:t>
            </a:r>
            <a:r>
              <a:rPr lang="ru-RU" sz="2800" dirty="0" err="1" smtClean="0"/>
              <a:t>першій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половині</a:t>
            </a:r>
            <a:r>
              <a:rPr lang="ru-RU" sz="2800" dirty="0" smtClean="0"/>
              <a:t> 1933 року.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51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178424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голоду полягали в примусовій колективізації;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Збільшенню плану хлібозаготівлі;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експорті зерна за кордон;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Насильницькому вилученню продуктів харчування у селян;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 знайти ресурси для закінчення індустріалізації;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голоду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484784"/>
            <a:ext cx="3733800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957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642918"/>
            <a:ext cx="3733800" cy="50720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dirty="0" smtClean="0"/>
              <a:t>У 1931 році в п'яти регіонах СРСР - в Західному Сибіру, Казахстані, на Уралі, на Середній і Нижній Волзі - внаслідок посухи був неврожай, що значно скоротило хлібні ресурси країни. Некомпетентна політика в сільському господарстві і екстенсивний експорт зерна урожаю 1931 року зробили ситуацію критичною</a:t>
            </a:r>
            <a:r>
              <a:rPr lang="uk-UA" sz="2000" dirty="0" smtClean="0"/>
              <a:t>. 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412776"/>
            <a:ext cx="4392488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854565" y="5497487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Харків, 1933 рік</a:t>
            </a:r>
            <a:endParaRPr lang="uk-UA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7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8836" y="1223850"/>
            <a:ext cx="4093840" cy="4562603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На початку 1930-х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українського</a:t>
            </a:r>
            <a:r>
              <a:rPr lang="ru-RU" sz="2800" dirty="0" smtClean="0"/>
              <a:t> села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вилучений</a:t>
            </a:r>
            <a:r>
              <a:rPr lang="ru-RU" sz="2800" dirty="0" smtClean="0"/>
              <a:t> за </a:t>
            </a:r>
            <a:r>
              <a:rPr lang="ru-RU" sz="2800" dirty="0" err="1" smtClean="0"/>
              <a:t>державними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заготівлях</a:t>
            </a:r>
            <a:r>
              <a:rPr lang="ru-RU" sz="2800" dirty="0" smtClean="0"/>
              <a:t> весь </a:t>
            </a:r>
            <a:r>
              <a:rPr lang="ru-RU" sz="2800" dirty="0" err="1" smtClean="0"/>
              <a:t>хліб</a:t>
            </a:r>
            <a:r>
              <a:rPr lang="ru-RU" sz="2800" dirty="0" smtClean="0"/>
              <a:t>. Там, де не </a:t>
            </a:r>
            <a:r>
              <a:rPr lang="ru-RU" sz="2800" dirty="0" err="1" smtClean="0"/>
              <a:t>знаходили</a:t>
            </a:r>
            <a:r>
              <a:rPr lang="ru-RU" sz="2800" dirty="0" smtClean="0"/>
              <a:t> </a:t>
            </a:r>
            <a:r>
              <a:rPr lang="ru-RU" sz="2800" dirty="0" err="1" smtClean="0"/>
              <a:t>хліба</a:t>
            </a:r>
            <a:r>
              <a:rPr lang="ru-RU" sz="2800" dirty="0" smtClean="0"/>
              <a:t>, у </a:t>
            </a:r>
            <a:r>
              <a:rPr lang="ru-RU" sz="2800" dirty="0" err="1" smtClean="0"/>
              <a:t>боржників</a:t>
            </a:r>
            <a:r>
              <a:rPr lang="ru-RU" sz="2800" dirty="0" smtClean="0"/>
              <a:t> по </a:t>
            </a:r>
            <a:r>
              <a:rPr lang="ru-RU" sz="2800" dirty="0" err="1" smtClean="0"/>
              <a:t>хлібозаготівлі</a:t>
            </a:r>
            <a:r>
              <a:rPr lang="ru-RU" sz="2800" dirty="0" smtClean="0"/>
              <a:t> в порядку "</a:t>
            </a:r>
            <a:r>
              <a:rPr lang="ru-RU" sz="2800" dirty="0" err="1" smtClean="0"/>
              <a:t>натуральних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штрафів</a:t>
            </a:r>
            <a:r>
              <a:rPr lang="ru-RU" sz="2800" dirty="0" smtClean="0"/>
              <a:t>" </a:t>
            </a:r>
            <a:r>
              <a:rPr lang="ru-RU" sz="2800" dirty="0" err="1" smtClean="0"/>
              <a:t>вилучали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продукти</a:t>
            </a:r>
            <a:r>
              <a:rPr lang="ru-RU" sz="2800" dirty="0" smtClean="0"/>
              <a:t> </a:t>
            </a:r>
            <a:r>
              <a:rPr lang="ru-RU" sz="2800" dirty="0" err="1" smtClean="0"/>
              <a:t>харчування</a:t>
            </a:r>
            <a:r>
              <a:rPr lang="ru-RU" sz="2000" dirty="0" smtClean="0"/>
              <a:t>.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5" descr="F5-CAollektivizac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444" y="1428736"/>
            <a:ext cx="3829050" cy="35036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8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857224" y="0"/>
            <a:ext cx="3733800" cy="5786438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Викачування</a:t>
            </a:r>
            <a:r>
              <a:rPr lang="ru-RU" sz="2000" b="1" dirty="0" smtClean="0"/>
              <a:t> зерна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голодної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республіки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вимагало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залізної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дисципліни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повного</a:t>
            </a:r>
            <a:r>
              <a:rPr lang="ru-RU" sz="2000" b="1" dirty="0" smtClean="0"/>
              <a:t> покори. У </a:t>
            </a:r>
            <a:r>
              <a:rPr lang="ru-RU" sz="2000" b="1" dirty="0" err="1" smtClean="0"/>
              <a:t>серпні</a:t>
            </a:r>
            <a:r>
              <a:rPr lang="ru-RU" sz="2000" b="1" dirty="0" smtClean="0"/>
              <a:t> 1932 року </a:t>
            </a:r>
            <a:r>
              <a:rPr lang="ru-RU" sz="2000" b="1" dirty="0" err="1" smtClean="0"/>
              <a:t>була</a:t>
            </a:r>
            <a:r>
              <a:rPr lang="ru-RU" sz="2000" b="1" dirty="0" smtClean="0"/>
              <a:t> введена смертна кара за </a:t>
            </a:r>
            <a:r>
              <a:rPr lang="ru-RU" sz="2000" b="1" dirty="0" err="1" smtClean="0"/>
              <a:t>розкрадання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колгоспної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власності</a:t>
            </a:r>
            <a:r>
              <a:rPr lang="ru-RU" sz="2000" b="1" dirty="0" smtClean="0"/>
              <a:t> (Закон про "</a:t>
            </a:r>
            <a:r>
              <a:rPr lang="ru-RU" sz="2000" b="1" dirty="0" err="1" smtClean="0"/>
              <a:t>п'ять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колосків</a:t>
            </a:r>
            <a:r>
              <a:rPr lang="ru-RU" sz="2000" b="1" dirty="0" smtClean="0"/>
              <a:t>"). По </a:t>
            </a:r>
            <a:r>
              <a:rPr lang="ru-RU" sz="2000" b="1" dirty="0" err="1" smtClean="0"/>
              <a:t>країні</a:t>
            </a:r>
            <a:r>
              <a:rPr lang="ru-RU" sz="2000" b="1" dirty="0" smtClean="0"/>
              <a:t> до початку 1933 року за </a:t>
            </a:r>
            <a:r>
              <a:rPr lang="ru-RU" sz="2000" b="1" dirty="0" err="1" smtClean="0"/>
              <a:t>неповні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п'ять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місяців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цим</a:t>
            </a:r>
            <a:r>
              <a:rPr lang="ru-RU" sz="2000" b="1" dirty="0" smtClean="0"/>
              <a:t> законом </a:t>
            </a:r>
            <a:r>
              <a:rPr lang="ru-RU" sz="2000" b="1" dirty="0" err="1" smtClean="0"/>
              <a:t>потрапило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</a:t>
            </a:r>
            <a:r>
              <a:rPr lang="ru-RU" sz="2000" b="1" dirty="0" smtClean="0"/>
              <a:t> суд </a:t>
            </a:r>
            <a:r>
              <a:rPr lang="ru-RU" sz="2000" b="1" dirty="0" err="1" smtClean="0"/>
              <a:t>майже</a:t>
            </a:r>
            <a:r>
              <a:rPr lang="ru-RU" sz="2000" b="1" dirty="0" smtClean="0"/>
              <a:t> 55 </a:t>
            </a:r>
            <a:r>
              <a:rPr lang="ru-RU" sz="2000" b="1" dirty="0" err="1" smtClean="0"/>
              <a:t>тисяч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осіб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них 2110 - до </a:t>
            </a:r>
            <a:r>
              <a:rPr lang="ru-RU" sz="2000" b="1" dirty="0" err="1" smtClean="0"/>
              <a:t>вищої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міри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покарання</a:t>
            </a:r>
            <a:r>
              <a:rPr lang="ru-RU" sz="2000" b="1" dirty="0" smtClean="0"/>
              <a:t>.</a:t>
            </a:r>
          </a:p>
          <a:p>
            <a:r>
              <a:rPr lang="ru-RU" sz="2000" b="1" dirty="0" err="1" smtClean="0"/>
              <a:t>Позбавлені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продовольства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селянські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сім'ї</a:t>
            </a:r>
            <a:r>
              <a:rPr lang="ru-RU" sz="2000" b="1" dirty="0" smtClean="0"/>
              <a:t> не могли </a:t>
            </a:r>
            <a:r>
              <a:rPr lang="ru-RU" sz="2000" b="1" dirty="0" err="1" smtClean="0"/>
              <a:t>дожити</a:t>
            </a:r>
            <a:r>
              <a:rPr lang="ru-RU" sz="2000" b="1" dirty="0" smtClean="0"/>
              <a:t> до нового </a:t>
            </a:r>
            <a:r>
              <a:rPr lang="ru-RU" sz="2000" b="1" dirty="0" err="1" smtClean="0"/>
              <a:t>врожаю</a:t>
            </a:r>
            <a:r>
              <a:rPr lang="ru-RU" sz="2000" b="1" dirty="0" smtClean="0"/>
              <a:t>. На початку 1932 року голод </a:t>
            </a:r>
            <a:r>
              <a:rPr lang="ru-RU" sz="2000" b="1" dirty="0" err="1" smtClean="0"/>
              <a:t>поширився</a:t>
            </a:r>
            <a:r>
              <a:rPr lang="ru-RU" sz="2000" b="1" dirty="0" smtClean="0"/>
              <a:t> по </a:t>
            </a:r>
            <a:r>
              <a:rPr lang="ru-RU" sz="2000" b="1" dirty="0" err="1" smtClean="0"/>
              <a:t>всій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Україні</a:t>
            </a:r>
            <a:endParaRPr lang="ru-RU" sz="20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4"/>
          </p:nvPr>
        </p:nvSpPr>
        <p:spPr>
          <a:xfrm>
            <a:off x="4800600" y="714356"/>
            <a:ext cx="3733800" cy="50006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.Для </a:t>
            </a:r>
            <a:r>
              <a:rPr lang="ru-RU" sz="2000" dirty="0" err="1" smtClean="0"/>
              <a:t>вибивання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хліба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</a:t>
            </a:r>
            <a:r>
              <a:rPr lang="ru-RU" sz="2000" dirty="0" smtClean="0"/>
              <a:t> у села направили 112 </a:t>
            </a:r>
            <a:r>
              <a:rPr lang="ru-RU" sz="2000" dirty="0" err="1" smtClean="0"/>
              <a:t>тисяч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партії</a:t>
            </a:r>
            <a:r>
              <a:rPr lang="ru-RU" sz="2000" dirty="0" smtClean="0"/>
              <a:t>, людей,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не знали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 села. </a:t>
            </a:r>
            <a:r>
              <a:rPr lang="ru-RU" sz="2000" dirty="0" err="1" smtClean="0"/>
              <a:t>Райони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справляються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здачею</a:t>
            </a:r>
            <a:r>
              <a:rPr lang="ru-RU" sz="2000" dirty="0" smtClean="0"/>
              <a:t> зерна, </a:t>
            </a:r>
            <a:r>
              <a:rPr lang="ru-RU" sz="2000" dirty="0" err="1" smtClean="0"/>
              <a:t>заносилися</a:t>
            </a:r>
            <a:r>
              <a:rPr lang="ru-RU" sz="2000" dirty="0" smtClean="0"/>
              <a:t> в "</a:t>
            </a:r>
            <a:r>
              <a:rPr lang="ru-RU" sz="2000" dirty="0" err="1" smtClean="0"/>
              <a:t>чорні</a:t>
            </a:r>
            <a:r>
              <a:rPr lang="ru-RU" sz="2000" dirty="0" smtClean="0"/>
              <a:t> списки". У "</a:t>
            </a:r>
            <a:r>
              <a:rPr lang="ru-RU" sz="2000" dirty="0" err="1" smtClean="0"/>
              <a:t>чорному</a:t>
            </a:r>
            <a:r>
              <a:rPr lang="ru-RU" sz="2000" dirty="0" smtClean="0"/>
              <a:t> списку" </a:t>
            </a:r>
            <a:r>
              <a:rPr lang="ru-RU" sz="2000" dirty="0" err="1" smtClean="0"/>
              <a:t>виявилося</a:t>
            </a:r>
            <a:r>
              <a:rPr lang="ru-RU" sz="2000" dirty="0" smtClean="0"/>
              <a:t> 86 </a:t>
            </a:r>
            <a:r>
              <a:rPr lang="ru-RU" sz="2000" dirty="0" err="1" smtClean="0"/>
              <a:t>районів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республіки</a:t>
            </a:r>
            <a:r>
              <a:rPr lang="ru-RU" sz="2000" dirty="0" smtClean="0"/>
              <a:t>.</a:t>
            </a:r>
            <a:endParaRPr lang="uk-UA" sz="2000" dirty="0" smtClean="0"/>
          </a:p>
          <a:p>
            <a:endParaRPr lang="uk-UA" sz="2000" dirty="0"/>
          </a:p>
        </p:txBody>
      </p:sp>
      <p:pic>
        <p:nvPicPr>
          <p:cNvPr id="5" name="Picture 4" descr="674-21-2-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3571876"/>
            <a:ext cx="2736850" cy="20717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215126" y="4027747"/>
            <a:ext cx="2021170" cy="3600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06248" y="2696097"/>
            <a:ext cx="2021170" cy="3600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06248" y="902807"/>
            <a:ext cx="2021170" cy="3600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3770294"/>
            <a:ext cx="1728192" cy="3600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2420888"/>
            <a:ext cx="1728192" cy="36004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4"/>
          </p:nvPr>
        </p:nvSpPr>
        <p:spPr>
          <a:xfrm>
            <a:off x="4800600" y="928670"/>
            <a:ext cx="3733800" cy="59293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2500" dirty="0" smtClean="0"/>
              <a:t>      </a:t>
            </a:r>
            <a:r>
              <a:rPr lang="uk-UA" sz="2500" dirty="0" smtClean="0">
                <a:solidFill>
                  <a:srgbClr val="C00000"/>
                </a:solidFill>
              </a:rPr>
              <a:t> </a:t>
            </a:r>
            <a:r>
              <a:rPr lang="uk-UA" sz="2500" dirty="0" smtClean="0">
                <a:solidFill>
                  <a:srgbClr val="C00000"/>
                </a:solidFill>
                <a:hlinkClick r:id="rId2" action="ppaction://hlinkfile"/>
              </a:rPr>
              <a:t>Відеосвідчення№3</a:t>
            </a:r>
            <a:r>
              <a:rPr lang="uk-UA" sz="2500" dirty="0" smtClean="0">
                <a:hlinkClick r:id="rId2" action="ppaction://hlinkfile"/>
              </a:rPr>
              <a:t>.</a:t>
            </a:r>
            <a:endParaRPr lang="uk-UA" sz="2500" dirty="0" smtClean="0"/>
          </a:p>
          <a:p>
            <a:pPr lvl="0"/>
            <a:r>
              <a:rPr lang="uk-UA" sz="2500" dirty="0" smtClean="0"/>
              <a:t>Які почуття викликали в очевидця події, що відбувалися під час голодомору?</a:t>
            </a:r>
          </a:p>
          <a:p>
            <a:pPr lvl="0"/>
            <a:r>
              <a:rPr lang="uk-UA" sz="2500" dirty="0" smtClean="0"/>
              <a:t>Що вказує на те, що голодний дідусь був селянином?</a:t>
            </a:r>
          </a:p>
          <a:p>
            <a:pPr>
              <a:buNone/>
            </a:pPr>
            <a:r>
              <a:rPr lang="uk-UA" sz="2500" dirty="0" smtClean="0"/>
              <a:t>       </a:t>
            </a:r>
            <a:r>
              <a:rPr lang="uk-UA" sz="2500" dirty="0" smtClean="0">
                <a:solidFill>
                  <a:srgbClr val="C00000"/>
                </a:solidFill>
                <a:hlinkClick r:id="rId3" action="ppaction://hlinkfile"/>
              </a:rPr>
              <a:t>Відеосвідчення№4.</a:t>
            </a:r>
            <a:endParaRPr lang="uk-UA" sz="2500" dirty="0" smtClean="0">
              <a:solidFill>
                <a:srgbClr val="C00000"/>
              </a:solidFill>
            </a:endParaRPr>
          </a:p>
          <a:p>
            <a:pPr lvl="0"/>
            <a:r>
              <a:rPr lang="uk-UA" sz="2500" dirty="0" smtClean="0"/>
              <a:t>Куди продавався хліб?</a:t>
            </a:r>
          </a:p>
          <a:p>
            <a:pPr lvl="0"/>
            <a:r>
              <a:rPr lang="uk-UA" sz="2500" dirty="0" smtClean="0"/>
              <a:t>Які питання ставить очевидець подій?</a:t>
            </a:r>
          </a:p>
          <a:p>
            <a:pPr>
              <a:buNone/>
            </a:pPr>
            <a:r>
              <a:rPr lang="uk-UA" sz="2500" dirty="0" smtClean="0"/>
              <a:t>       </a:t>
            </a:r>
            <a:r>
              <a:rPr lang="uk-UA" sz="2500" dirty="0" smtClean="0">
                <a:solidFill>
                  <a:srgbClr val="C00000"/>
                </a:solidFill>
                <a:hlinkClick r:id="rId4" action="ppaction://hlinkfile"/>
              </a:rPr>
              <a:t>Відеосвідчення№5.</a:t>
            </a:r>
            <a:endParaRPr lang="uk-UA" sz="2500" dirty="0" smtClean="0">
              <a:solidFill>
                <a:srgbClr val="C00000"/>
              </a:solidFill>
            </a:endParaRPr>
          </a:p>
          <a:p>
            <a:pPr lvl="0"/>
            <a:r>
              <a:rPr lang="uk-UA" sz="2500" dirty="0" smtClean="0"/>
              <a:t>Що вказує на обставини приїзду в Ленінград </a:t>
            </a:r>
            <a:r>
              <a:rPr lang="uk-UA" sz="2500" dirty="0" err="1" smtClean="0"/>
              <a:t>сім’</a:t>
            </a:r>
            <a:r>
              <a:rPr lang="ru-RU" sz="2500" dirty="0" err="1" smtClean="0"/>
              <a:t>ї</a:t>
            </a:r>
            <a:r>
              <a:rPr lang="ru-RU" sz="2500" dirty="0" smtClean="0"/>
              <a:t> </a:t>
            </a:r>
            <a:r>
              <a:rPr lang="ru-RU" sz="2500" dirty="0" err="1" smtClean="0"/>
              <a:t>очевидця</a:t>
            </a:r>
            <a:r>
              <a:rPr lang="ru-RU" sz="2500" dirty="0" smtClean="0"/>
              <a:t>?</a:t>
            </a:r>
            <a:endParaRPr lang="uk-UA" sz="2500" dirty="0" smtClean="0"/>
          </a:p>
          <a:p>
            <a:pPr lvl="0"/>
            <a:r>
              <a:rPr lang="uk-UA" sz="2500" dirty="0" smtClean="0"/>
              <a:t>Які факти вказують, що в Ленінграді не було голоду?</a:t>
            </a:r>
          </a:p>
          <a:p>
            <a:pPr>
              <a:buNone/>
            </a:pPr>
            <a:r>
              <a:rPr lang="uk-UA" sz="2500" dirty="0" smtClean="0"/>
              <a:t> 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785794"/>
          </a:xfrm>
        </p:spPr>
        <p:txBody>
          <a:bodyPr/>
          <a:lstStyle/>
          <a:p>
            <a:pPr algn="ctr"/>
            <a:r>
              <a:rPr lang="uk-UA" sz="3600" dirty="0" smtClean="0"/>
              <a:t>РОБОТА З ВІДЕОСВІДЧЕННЯМИ</a:t>
            </a:r>
            <a:endParaRPr lang="uk-UA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642910" y="785794"/>
            <a:ext cx="3733800" cy="49720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sz="2000" dirty="0" smtClean="0"/>
              <a:t>Хто є автором спогадів?</a:t>
            </a:r>
          </a:p>
          <a:p>
            <a:pPr lvl="0"/>
            <a:r>
              <a:rPr lang="uk-UA" sz="2000" dirty="0" smtClean="0"/>
              <a:t>Де відбувалися згадані події?</a:t>
            </a:r>
          </a:p>
          <a:p>
            <a:pPr lvl="0"/>
            <a:r>
              <a:rPr lang="uk-UA" sz="2000" dirty="0" smtClean="0"/>
              <a:t>Про які факти з історії голодомору розповідає очевидець?</a:t>
            </a:r>
          </a:p>
          <a:p>
            <a:pPr lvl="0"/>
            <a:r>
              <a:rPr lang="uk-UA" sz="2000" dirty="0" smtClean="0"/>
              <a:t>Яка інформація дозволяє зрозуміти час, місце, обставини подій?</a:t>
            </a:r>
          </a:p>
          <a:p>
            <a:pPr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        </a:t>
            </a:r>
            <a:r>
              <a:rPr lang="uk-UA" sz="2000" dirty="0" smtClean="0">
                <a:solidFill>
                  <a:srgbClr val="FF0000"/>
                </a:solidFill>
                <a:hlinkClick r:id="rId5" action="ppaction://hlinkfile"/>
              </a:rPr>
              <a:t>Відеосвідчення№1.</a:t>
            </a:r>
            <a:endParaRPr lang="uk-UA" sz="2000" dirty="0" smtClean="0">
              <a:solidFill>
                <a:srgbClr val="FF0000"/>
              </a:solidFill>
            </a:endParaRPr>
          </a:p>
          <a:p>
            <a:pPr lvl="0"/>
            <a:r>
              <a:rPr lang="uk-UA" sz="2000" dirty="0" smtClean="0"/>
              <a:t>Яке ставлення до подій висловлює очевидець?</a:t>
            </a:r>
          </a:p>
          <a:p>
            <a:pPr lvl="0"/>
            <a:r>
              <a:rPr lang="uk-UA" sz="2000" dirty="0" smtClean="0"/>
              <a:t>Чим пояснює тодішнє ставлення до голодуючих?</a:t>
            </a:r>
          </a:p>
          <a:p>
            <a:pPr>
              <a:buNone/>
            </a:pPr>
            <a:r>
              <a:rPr lang="uk-UA" sz="2000" dirty="0" smtClean="0">
                <a:solidFill>
                  <a:srgbClr val="C00000"/>
                </a:solidFill>
              </a:rPr>
              <a:t>        </a:t>
            </a:r>
            <a:r>
              <a:rPr lang="uk-UA" sz="2000" dirty="0" smtClean="0">
                <a:solidFill>
                  <a:srgbClr val="C00000"/>
                </a:solidFill>
                <a:hlinkClick r:id="rId6" action="ppaction://hlinkfile"/>
              </a:rPr>
              <a:t>Відеосвідчення</a:t>
            </a:r>
            <a:r>
              <a:rPr lang="uk-UA" sz="2000" dirty="0" smtClean="0">
                <a:solidFill>
                  <a:srgbClr val="C00000"/>
                </a:solidFill>
                <a:hlinkClick r:id="rId6" action="ppaction://hlinkfile"/>
              </a:rPr>
              <a:t>№2.</a:t>
            </a:r>
            <a:endParaRPr lang="uk-UA" sz="2000" dirty="0" smtClean="0">
              <a:solidFill>
                <a:srgbClr val="C00000"/>
              </a:solidFill>
            </a:endParaRPr>
          </a:p>
          <a:p>
            <a:pPr lvl="0"/>
            <a:r>
              <a:rPr lang="uk-UA" sz="2000" dirty="0" smtClean="0"/>
              <a:t>Як очевидець пояснює причину голоду?</a:t>
            </a:r>
          </a:p>
          <a:p>
            <a:pPr lvl="0"/>
            <a:r>
              <a:rPr lang="uk-UA" sz="2000" dirty="0" smtClean="0"/>
              <a:t>Яким було становище селян, що працювали в колгоспі?</a:t>
            </a:r>
          </a:p>
          <a:p>
            <a:pPr lvl="0"/>
            <a:r>
              <a:rPr lang="uk-UA" sz="2000" dirty="0" smtClean="0"/>
              <a:t>Як йому вдалося врятувати від голоду рідних</a:t>
            </a:r>
          </a:p>
          <a:p>
            <a:pPr>
              <a:buNone/>
            </a:pP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932</TotalTime>
  <Words>622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Горизонт</vt:lpstr>
      <vt:lpstr>Голодомор 1932-1933 рр.  В Україні </vt:lpstr>
      <vt:lpstr>План УРОКУ </vt:lpstr>
      <vt:lpstr>Очікувані результати </vt:lpstr>
      <vt:lpstr>Передумови й Причини голодомору </vt:lpstr>
      <vt:lpstr>Причини голоду</vt:lpstr>
      <vt:lpstr>Слайд 6</vt:lpstr>
      <vt:lpstr>Слайд 7</vt:lpstr>
      <vt:lpstr>Слайд 8</vt:lpstr>
      <vt:lpstr>РОБОТА З ВІДЕОСВІДЧЕННЯМИ</vt:lpstr>
      <vt:lpstr>Масштаби  та наслідки голодомору. 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Андрей</cp:lastModifiedBy>
  <cp:revision>75</cp:revision>
  <dcterms:created xsi:type="dcterms:W3CDTF">2013-11-04T19:02:26Z</dcterms:created>
  <dcterms:modified xsi:type="dcterms:W3CDTF">2015-09-28T08:53:10Z</dcterms:modified>
</cp:coreProperties>
</file>