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usercontent.com/translate_c?depth=1&amp;hl=uk&amp;ie=UTF8&amp;prev=_t&amp;rurl=translate.google.com&amp;sl=ru&amp;tl=uk&amp;u=http://to-name.ru/psychology/soul.htm&amp;usg=ALkJrhgr3JRQsGUTRnE_0bZL_cqN8hMS5Q" TargetMode="External"/><Relationship Id="rId2" Type="http://schemas.openxmlformats.org/officeDocument/2006/relationships/hyperlink" Target="https://translate.googleusercontent.com/translate_c?depth=1&amp;hl=uk&amp;ie=UTF8&amp;prev=_t&amp;rurl=translate.google.com&amp;sl=ru&amp;tl=uk&amp;u=http://to-name.ru/biography/ronald-rejgan.htm&amp;usg=ALkJrhhZvTZtsw-Tm0dNJdml5kIxPCgY0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usercontent.com/translate_c?depth=1&amp;hl=uk&amp;ie=UTF8&amp;prev=_t&amp;rurl=translate.google.com&amp;sl=ru&amp;tl=uk&amp;u=http://to-name.ru/biography/ronald-rejgan.htm&amp;usg=ALkJrhhZvTZtsw-Tm0dNJdml5kIxPCgY0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3424" y="3501008"/>
            <a:ext cx="8305800" cy="1143000"/>
          </a:xfrm>
        </p:spPr>
        <p:txBody>
          <a:bodyPr/>
          <a:lstStyle/>
          <a:p>
            <a:r>
              <a:rPr lang="ru-RU" b="1" dirty="0"/>
              <a:t>20 </a:t>
            </a:r>
            <a:r>
              <a:rPr lang="ru-RU" b="1" dirty="0" err="1" smtClean="0"/>
              <a:t>січня</a:t>
            </a:r>
            <a:r>
              <a:rPr lang="ru-RU" b="1" dirty="0"/>
              <a:t> 1981 </a:t>
            </a:r>
            <a:r>
              <a:rPr lang="ru-RU" b="1" dirty="0" err="1" smtClean="0"/>
              <a:t>рік</a:t>
            </a:r>
            <a:r>
              <a:rPr lang="ru-RU" b="1" dirty="0"/>
              <a:t> — 20 </a:t>
            </a:r>
            <a:r>
              <a:rPr lang="ru-RU" b="1" dirty="0" err="1" smtClean="0"/>
              <a:t>січня</a:t>
            </a:r>
            <a:r>
              <a:rPr lang="ru-RU" b="1" dirty="0"/>
              <a:t> </a:t>
            </a:r>
            <a:r>
              <a:rPr lang="ru-RU" b="1" u="sng" dirty="0"/>
              <a:t>1989 </a:t>
            </a:r>
            <a:r>
              <a:rPr lang="ru-RU" b="1" u="sng" dirty="0" err="1" smtClean="0"/>
              <a:t>рік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556792"/>
            <a:ext cx="8136904" cy="1981200"/>
          </a:xfrm>
        </p:spPr>
        <p:txBody>
          <a:bodyPr/>
          <a:lstStyle/>
          <a:p>
            <a:r>
              <a:rPr lang="ru-RU" sz="6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Рональд Рейган</a:t>
            </a:r>
          </a:p>
        </p:txBody>
      </p:sp>
      <p:pic>
        <p:nvPicPr>
          <p:cNvPr id="1026" name="Picture 2" descr="http://www.astronautix.com/graphics/w/wreag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00" y="560379"/>
            <a:ext cx="29523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60093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/>
              <a:t>6 лютого 1911, </a:t>
            </a:r>
            <a:r>
              <a:rPr lang="ru-RU" sz="2000" dirty="0" err="1"/>
              <a:t>Тампіко</a:t>
            </a:r>
            <a:r>
              <a:rPr lang="ru-RU" sz="2000" dirty="0"/>
              <a:t>, </a:t>
            </a:r>
            <a:r>
              <a:rPr lang="ru-RU" sz="2000" dirty="0" err="1"/>
              <a:t>Іллінойс</a:t>
            </a:r>
            <a:r>
              <a:rPr lang="ru-RU" sz="2000" dirty="0"/>
              <a:t> - 5 </a:t>
            </a:r>
            <a:r>
              <a:rPr lang="ru-RU" sz="2000" dirty="0" err="1"/>
              <a:t>червня</a:t>
            </a:r>
            <a:r>
              <a:rPr lang="ru-RU" sz="2000" dirty="0"/>
              <a:t> 2004, Лос-Анджелес, </a:t>
            </a:r>
            <a:r>
              <a:rPr lang="ru-RU" sz="2000" dirty="0" err="1" smtClean="0"/>
              <a:t>Каліфорнія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896523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/>
              <a:t>У </a:t>
            </a:r>
            <a:r>
              <a:rPr lang="ru-RU" i="1" dirty="0" err="1"/>
              <a:t>квітні</a:t>
            </a:r>
            <a:r>
              <a:rPr lang="ru-RU" i="1" dirty="0"/>
              <a:t> 1986 Рейган </a:t>
            </a:r>
            <a:r>
              <a:rPr lang="ru-RU" i="1" dirty="0" err="1"/>
              <a:t>віддав</a:t>
            </a:r>
            <a:r>
              <a:rPr lang="ru-RU" i="1" dirty="0"/>
              <a:t> наказ про </a:t>
            </a:r>
            <a:r>
              <a:rPr lang="ru-RU" i="1" dirty="0" err="1"/>
              <a:t>нанесення</a:t>
            </a:r>
            <a:r>
              <a:rPr lang="ru-RU" i="1" dirty="0"/>
              <a:t> </a:t>
            </a:r>
            <a:r>
              <a:rPr lang="ru-RU" i="1" dirty="0" err="1"/>
              <a:t>авіаударів</a:t>
            </a:r>
            <a:r>
              <a:rPr lang="ru-RU" i="1" dirty="0"/>
              <a:t> по </a:t>
            </a:r>
            <a:r>
              <a:rPr lang="ru-RU" i="1" dirty="0" err="1"/>
              <a:t>Лівії</a:t>
            </a:r>
            <a:r>
              <a:rPr lang="ru-RU" i="1" dirty="0"/>
              <a:t>. У </a:t>
            </a:r>
            <a:r>
              <a:rPr lang="ru-RU" i="1" dirty="0" err="1"/>
              <a:t>ході</a:t>
            </a:r>
            <a:r>
              <a:rPr lang="ru-RU" i="1" dirty="0"/>
              <a:t> </a:t>
            </a:r>
            <a:r>
              <a:rPr lang="ru-RU" i="1" dirty="0" err="1"/>
              <a:t>епідемії</a:t>
            </a:r>
            <a:r>
              <a:rPr lang="ru-RU" i="1" dirty="0"/>
              <a:t> </a:t>
            </a:r>
            <a:r>
              <a:rPr lang="ru-RU" i="1" dirty="0" err="1"/>
              <a:t>СНІДу</a:t>
            </a:r>
            <a:r>
              <a:rPr lang="ru-RU" i="1" dirty="0"/>
              <a:t>, яка </a:t>
            </a:r>
            <a:r>
              <a:rPr lang="ru-RU" i="1" dirty="0" err="1"/>
              <a:t>розгорілася</a:t>
            </a:r>
            <a:r>
              <a:rPr lang="ru-RU" i="1" dirty="0"/>
              <a:t> в США в </a:t>
            </a:r>
            <a:r>
              <a:rPr lang="ru-RU" i="1" dirty="0" err="1"/>
              <a:t>середині</a:t>
            </a:r>
            <a:r>
              <a:rPr lang="ru-RU" i="1" dirty="0"/>
              <a:t> 80-х </a:t>
            </a:r>
            <a:r>
              <a:rPr lang="ru-RU" i="1" dirty="0" err="1"/>
              <a:t>рокі</a:t>
            </a:r>
            <a:r>
              <a:rPr lang="ru-RU" i="1" dirty="0"/>
              <a:t>, уряд Рейгана через ЗМІ </a:t>
            </a:r>
            <a:r>
              <a:rPr lang="ru-RU" i="1" dirty="0" err="1"/>
              <a:t>вів</a:t>
            </a:r>
            <a:r>
              <a:rPr lang="ru-RU" i="1" dirty="0"/>
              <a:t> </a:t>
            </a:r>
            <a:r>
              <a:rPr lang="ru-RU" i="1" dirty="0" err="1"/>
              <a:t>пропагандистсько-просвітницьку</a:t>
            </a:r>
            <a:r>
              <a:rPr lang="ru-RU" i="1" dirty="0"/>
              <a:t> роботу </a:t>
            </a:r>
            <a:r>
              <a:rPr lang="ru-RU" i="1" dirty="0" err="1"/>
              <a:t>серед</a:t>
            </a:r>
            <a:r>
              <a:rPr lang="ru-RU" i="1" dirty="0"/>
              <a:t> </a:t>
            </a:r>
            <a:r>
              <a:rPr lang="ru-RU" i="1" dirty="0" err="1"/>
              <a:t>молоді</a:t>
            </a:r>
            <a:r>
              <a:rPr lang="ru-RU" i="1" dirty="0"/>
              <a:t>. </a:t>
            </a:r>
            <a:r>
              <a:rPr lang="ru-RU" i="1" dirty="0" err="1"/>
              <a:t>Президентська</a:t>
            </a:r>
            <a:r>
              <a:rPr lang="ru-RU" i="1" dirty="0"/>
              <a:t> </a:t>
            </a:r>
            <a:r>
              <a:rPr lang="ru-RU" i="1" dirty="0" err="1"/>
              <a:t>адміністрація</a:t>
            </a:r>
            <a:r>
              <a:rPr lang="ru-RU" i="1" dirty="0"/>
              <a:t> </a:t>
            </a:r>
            <a:r>
              <a:rPr lang="ru-RU" i="1" dirty="0" err="1"/>
              <a:t>виявилася</a:t>
            </a:r>
            <a:r>
              <a:rPr lang="ru-RU" i="1" dirty="0"/>
              <a:t> </a:t>
            </a:r>
            <a:r>
              <a:rPr lang="ru-RU" i="1" dirty="0" err="1"/>
              <a:t>замішаною</a:t>
            </a:r>
            <a:r>
              <a:rPr lang="ru-RU" i="1" dirty="0"/>
              <a:t> в </a:t>
            </a:r>
            <a:r>
              <a:rPr lang="ru-RU" i="1" dirty="0" err="1"/>
              <a:t>безлічі</a:t>
            </a:r>
            <a:r>
              <a:rPr lang="ru-RU" i="1" dirty="0"/>
              <a:t> </a:t>
            </a:r>
            <a:r>
              <a:rPr lang="ru-RU" i="1" dirty="0" err="1"/>
              <a:t>скандалів</a:t>
            </a:r>
            <a:r>
              <a:rPr lang="ru-RU" i="1" dirty="0"/>
              <a:t>, </a:t>
            </a:r>
            <a:r>
              <a:rPr lang="ru-RU" i="1" dirty="0" err="1"/>
              <a:t>найбільшим</a:t>
            </a:r>
            <a:r>
              <a:rPr lang="ru-RU" i="1" dirty="0"/>
              <a:t> з </a:t>
            </a:r>
            <a:r>
              <a:rPr lang="ru-RU" i="1" dirty="0" err="1"/>
              <a:t>яких</a:t>
            </a:r>
            <a:r>
              <a:rPr lang="ru-RU" i="1" dirty="0"/>
              <a:t> стала справа «</a:t>
            </a:r>
            <a:r>
              <a:rPr lang="ru-RU" i="1" dirty="0" err="1"/>
              <a:t>Іран-контрас</a:t>
            </a:r>
            <a:r>
              <a:rPr lang="ru-RU" i="1" dirty="0"/>
              <a:t>». </a:t>
            </a:r>
            <a:r>
              <a:rPr lang="ru-RU" i="1" dirty="0" err="1"/>
              <a:t>Щоправда</a:t>
            </a:r>
            <a:r>
              <a:rPr lang="ru-RU" i="1" dirty="0"/>
              <a:t>, </a:t>
            </a:r>
            <a:r>
              <a:rPr lang="ru-RU" i="1" dirty="0" err="1"/>
              <a:t>цей</a:t>
            </a:r>
            <a:r>
              <a:rPr lang="ru-RU" i="1" dirty="0"/>
              <a:t> скандал </a:t>
            </a:r>
            <a:r>
              <a:rPr lang="ru-RU" i="1" dirty="0" err="1"/>
              <a:t>майже</a:t>
            </a:r>
            <a:r>
              <a:rPr lang="ru-RU" i="1" dirty="0"/>
              <a:t> не </a:t>
            </a:r>
            <a:r>
              <a:rPr lang="ru-RU" i="1" dirty="0" err="1"/>
              <a:t>позначився</a:t>
            </a:r>
            <a:r>
              <a:rPr lang="ru-RU" i="1" dirty="0"/>
              <a:t> на рейтингу </a:t>
            </a:r>
            <a:r>
              <a:rPr lang="ru-RU" i="1" dirty="0" err="1"/>
              <a:t>довіри</a:t>
            </a:r>
            <a:r>
              <a:rPr lang="ru-RU" i="1" dirty="0"/>
              <a:t> </a:t>
            </a:r>
            <a:r>
              <a:rPr lang="ru-RU" i="1" dirty="0" err="1"/>
              <a:t>виборців</a:t>
            </a:r>
            <a:r>
              <a:rPr lang="ru-RU" i="1" dirty="0"/>
              <a:t> США. 1986 року </a:t>
            </a:r>
            <a:r>
              <a:rPr lang="ru-RU" i="1" dirty="0" err="1"/>
              <a:t>відбулося</a:t>
            </a:r>
            <a:r>
              <a:rPr lang="ru-RU" i="1" dirty="0"/>
              <a:t> </a:t>
            </a:r>
            <a:r>
              <a:rPr lang="ru-RU" i="1" dirty="0" err="1"/>
              <a:t>обвальне</a:t>
            </a:r>
            <a:r>
              <a:rPr lang="ru-RU" i="1" dirty="0"/>
              <a:t> </a:t>
            </a:r>
            <a:r>
              <a:rPr lang="ru-RU" i="1" dirty="0" err="1"/>
              <a:t>падіння</a:t>
            </a:r>
            <a:r>
              <a:rPr lang="ru-RU" i="1" dirty="0"/>
              <a:t> </a:t>
            </a:r>
            <a:r>
              <a:rPr lang="ru-RU" i="1" dirty="0" err="1"/>
              <a:t>цін</a:t>
            </a:r>
            <a:r>
              <a:rPr lang="ru-RU" i="1" dirty="0"/>
              <a:t> на </a:t>
            </a:r>
            <a:r>
              <a:rPr lang="ru-RU" i="1" dirty="0" err="1"/>
              <a:t>нафту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економісти</a:t>
            </a:r>
            <a:r>
              <a:rPr lang="ru-RU" i="1" dirty="0"/>
              <a:t> </a:t>
            </a:r>
            <a:r>
              <a:rPr lang="ru-RU" i="1" dirty="0" err="1"/>
              <a:t>пов'язують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зовнішньою</a:t>
            </a:r>
            <a:r>
              <a:rPr lang="ru-RU" i="1" dirty="0"/>
              <a:t> </a:t>
            </a:r>
            <a:r>
              <a:rPr lang="ru-RU" i="1" dirty="0" err="1"/>
              <a:t>політикою</a:t>
            </a:r>
            <a:r>
              <a:rPr lang="ru-RU" i="1" dirty="0"/>
              <a:t> Рейгана.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719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2083" y="2348880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президенства</a:t>
            </a:r>
            <a:r>
              <a:rPr lang="ru-RU" sz="2400" dirty="0"/>
              <a:t> Рейган </a:t>
            </a:r>
            <a:r>
              <a:rPr lang="ru-RU" sz="2400" dirty="0" err="1"/>
              <a:t>залишив</a:t>
            </a:r>
            <a:r>
              <a:rPr lang="ru-RU" sz="2400" dirty="0"/>
              <a:t> посаду 1989 року по </a:t>
            </a:r>
            <a:r>
              <a:rPr lang="ru-RU" sz="2400" dirty="0" err="1"/>
              <a:t>завершенню</a:t>
            </a:r>
            <a:r>
              <a:rPr lang="ru-RU" sz="2400" dirty="0"/>
              <a:t> другого </a:t>
            </a:r>
            <a:r>
              <a:rPr lang="ru-RU" sz="2400" dirty="0" err="1"/>
              <a:t>терміна</a:t>
            </a:r>
            <a:r>
              <a:rPr lang="ru-RU" sz="2400" dirty="0"/>
              <a:t>.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наступником</a:t>
            </a:r>
            <a:r>
              <a:rPr lang="ru-RU" sz="2400" dirty="0"/>
              <a:t> став Джордж Буш-старший,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віце</a:t>
            </a:r>
            <a:r>
              <a:rPr lang="ru-RU" sz="2400" dirty="0"/>
              <a:t>-президентом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обох</a:t>
            </a:r>
            <a:r>
              <a:rPr lang="ru-RU" sz="2400" dirty="0"/>
              <a:t> </a:t>
            </a:r>
            <a:r>
              <a:rPr lang="ru-RU" sz="2400" dirty="0" err="1"/>
              <a:t>термінів</a:t>
            </a:r>
            <a:r>
              <a:rPr lang="ru-RU" sz="2400" dirty="0"/>
              <a:t> Рейгана. 1994 року Рейгану поставили </a:t>
            </a:r>
            <a:r>
              <a:rPr lang="ru-RU" sz="2400" dirty="0" err="1"/>
              <a:t>діагноз</a:t>
            </a:r>
            <a:r>
              <a:rPr lang="ru-RU" sz="2400" dirty="0"/>
              <a:t> — хвороба Альцгеймера. 1995 року </a:t>
            </a:r>
            <a:r>
              <a:rPr lang="ru-RU" sz="2400" dirty="0" err="1"/>
              <a:t>нагороджений</a:t>
            </a:r>
            <a:r>
              <a:rPr lang="ru-RU" sz="2400" dirty="0"/>
              <a:t> дипломом «Хранитель </a:t>
            </a:r>
            <a:r>
              <a:rPr lang="ru-RU" sz="2400" dirty="0" err="1"/>
              <a:t>Вогню</a:t>
            </a:r>
            <a:r>
              <a:rPr lang="ru-RU" sz="2400" dirty="0"/>
              <a:t>» </a:t>
            </a:r>
            <a:r>
              <a:rPr lang="ru-RU" sz="2400" dirty="0" err="1"/>
              <a:t>від</a:t>
            </a:r>
            <a:r>
              <a:rPr lang="ru-RU" sz="2400" dirty="0"/>
              <a:t> Центру </a:t>
            </a:r>
            <a:r>
              <a:rPr lang="ru-RU" sz="2400" dirty="0" err="1"/>
              <a:t>політики</a:t>
            </a:r>
            <a:r>
              <a:rPr lang="ru-RU" sz="2400" dirty="0"/>
              <a:t> </a:t>
            </a:r>
            <a:r>
              <a:rPr lang="ru-RU" sz="2400" dirty="0" err="1"/>
              <a:t>безпеки</a:t>
            </a:r>
            <a:r>
              <a:rPr lang="ru-RU" sz="2400" dirty="0"/>
              <a:t> США. Рейган помер 5 </a:t>
            </a:r>
            <a:r>
              <a:rPr lang="ru-RU" sz="2400" dirty="0" err="1"/>
              <a:t>червня</a:t>
            </a:r>
            <a:r>
              <a:rPr lang="ru-RU" sz="2400" dirty="0"/>
              <a:t> 2004 в Лос-</a:t>
            </a:r>
            <a:r>
              <a:rPr lang="ru-RU" sz="2400" dirty="0" err="1"/>
              <a:t>Анджелесі</a:t>
            </a:r>
            <a:r>
              <a:rPr lang="ru-RU" sz="2400" dirty="0"/>
              <a:t> у </a:t>
            </a:r>
            <a:r>
              <a:rPr lang="ru-RU" sz="2400" dirty="0" err="1"/>
              <a:t>віці</a:t>
            </a:r>
            <a:r>
              <a:rPr lang="ru-RU" sz="2400" dirty="0"/>
              <a:t> 93 </a:t>
            </a:r>
            <a:r>
              <a:rPr lang="ru-RU" sz="2400" dirty="0" err="1"/>
              <a:t>років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78783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737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4572000"/>
          </a:xfrm>
        </p:spPr>
        <p:txBody>
          <a:bodyPr/>
          <a:lstStyle/>
          <a:p>
            <a:r>
              <a:rPr lang="ru-RU" dirty="0"/>
              <a:t>На </a:t>
            </a:r>
            <a:r>
              <a:rPr lang="ru-RU" dirty="0" err="1"/>
              <a:t>посаді</a:t>
            </a:r>
            <a:r>
              <a:rPr lang="ru-RU" dirty="0"/>
              <a:t> губернатора Рейган </a:t>
            </a:r>
            <a:r>
              <a:rPr lang="ru-RU" dirty="0" err="1"/>
              <a:t>домагався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виплат</a:t>
            </a:r>
            <a:r>
              <a:rPr lang="ru-RU" dirty="0"/>
              <a:t>.</a:t>
            </a:r>
          </a:p>
          <a:p>
            <a:r>
              <a:rPr lang="ru-RU" dirty="0" err="1"/>
              <a:t>Каліфорнія</a:t>
            </a:r>
            <a:r>
              <a:rPr lang="ru-RU" dirty="0"/>
              <a:t> - один з </a:t>
            </a:r>
            <a:r>
              <a:rPr lang="ru-RU" dirty="0" err="1"/>
              <a:t>найбагатших</a:t>
            </a:r>
            <a:r>
              <a:rPr lang="ru-RU" dirty="0"/>
              <a:t> і </a:t>
            </a:r>
            <a:r>
              <a:rPr lang="ru-RU" dirty="0" err="1"/>
              <a:t>благополучних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- </a:t>
            </a:r>
            <a:r>
              <a:rPr lang="ru-RU" dirty="0" err="1"/>
              <a:t>володіла</a:t>
            </a:r>
            <a:r>
              <a:rPr lang="ru-RU" dirty="0"/>
              <a:t> </a:t>
            </a:r>
            <a:r>
              <a:rPr lang="ru-RU" dirty="0" err="1"/>
              <a:t>істотними</a:t>
            </a:r>
            <a:r>
              <a:rPr lang="ru-RU" dirty="0"/>
              <a:t> </a:t>
            </a:r>
            <a:r>
              <a:rPr lang="ru-RU" dirty="0" err="1"/>
              <a:t>фінансовими</a:t>
            </a:r>
            <a:r>
              <a:rPr lang="ru-RU" dirty="0"/>
              <a:t> резервами і </a:t>
            </a:r>
            <a:r>
              <a:rPr lang="ru-RU" dirty="0" err="1"/>
              <a:t>змогла</a:t>
            </a:r>
            <a:r>
              <a:rPr lang="ru-RU" dirty="0"/>
              <a:t> </a:t>
            </a:r>
            <a:r>
              <a:rPr lang="ru-RU" dirty="0" err="1"/>
              <a:t>витримати</a:t>
            </a:r>
            <a:r>
              <a:rPr lang="ru-RU" dirty="0"/>
              <a:t> </a:t>
            </a:r>
            <a:r>
              <a:rPr lang="ru-RU" dirty="0" err="1"/>
              <a:t>експерименти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губернатора. Тим </a:t>
            </a:r>
            <a:r>
              <a:rPr lang="ru-RU" dirty="0" err="1"/>
              <a:t>більше</a:t>
            </a:r>
            <a:r>
              <a:rPr lang="ru-RU" dirty="0"/>
              <a:t>, до </a:t>
            </a:r>
            <a:r>
              <a:rPr lang="ru-RU" dirty="0" err="1"/>
              <a:t>честі</a:t>
            </a:r>
            <a:r>
              <a:rPr lang="ru-RU" dirty="0"/>
              <a:t> самого Рейгана, </a:t>
            </a:r>
            <a:r>
              <a:rPr lang="ru-RU" dirty="0" err="1"/>
              <a:t>він</a:t>
            </a:r>
            <a:r>
              <a:rPr lang="ru-RU" dirty="0"/>
              <a:t> не рубав з плеча і </a:t>
            </a:r>
            <a:r>
              <a:rPr lang="ru-RU" dirty="0" err="1"/>
              <a:t>уникнув</a:t>
            </a:r>
            <a:r>
              <a:rPr lang="ru-RU" dirty="0"/>
              <a:t> </a:t>
            </a:r>
            <a:r>
              <a:rPr lang="ru-RU" dirty="0" err="1"/>
              <a:t>необачних</a:t>
            </a:r>
            <a:r>
              <a:rPr lang="ru-RU" dirty="0"/>
              <a:t> </a:t>
            </a:r>
            <a:r>
              <a:rPr lang="ru-RU" dirty="0" err="1"/>
              <a:t>кроків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http://forexaw.com/new-uploads/23/95/01/239501.4.2_%D0%A0%D0%B5%D0%B9%D0%B3%D0%B0%D0%BD_%D0%B3%D1%83%D0%B1%D0%B5%D1%80%D0%BD%D0%B0%D1%82%D0%BE%D1%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2387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714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4048" y="116632"/>
            <a:ext cx="3682752" cy="648072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dirty="0"/>
              <a:t>На посту президента </a:t>
            </a:r>
            <a:r>
              <a:rPr lang="ru-RU" sz="2400" dirty="0" err="1"/>
              <a:t>висунув</a:t>
            </a:r>
            <a:r>
              <a:rPr lang="ru-RU" sz="2400" dirty="0"/>
              <a:t> ряд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політичних</a:t>
            </a:r>
            <a:r>
              <a:rPr lang="ru-RU" sz="2400" dirty="0"/>
              <a:t> і </a:t>
            </a:r>
            <a:r>
              <a:rPr lang="ru-RU" sz="2400" dirty="0" err="1"/>
              <a:t>економічних</a:t>
            </a:r>
            <a:r>
              <a:rPr lang="ru-RU" sz="2400" dirty="0"/>
              <a:t> </a:t>
            </a:r>
            <a:r>
              <a:rPr lang="ru-RU" sz="2400" dirty="0" err="1"/>
              <a:t>ініціатив</a:t>
            </a:r>
            <a:r>
              <a:rPr lang="ru-RU" sz="2400" dirty="0"/>
              <a:t>. Як і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перебування</a:t>
            </a:r>
            <a:r>
              <a:rPr lang="ru-RU" sz="2400" dirty="0"/>
              <a:t> на посту губернатора, президент Рейган </a:t>
            </a:r>
            <a:r>
              <a:rPr lang="ru-RU" sz="2400" dirty="0" err="1"/>
              <a:t>дотримувався</a:t>
            </a:r>
            <a:r>
              <a:rPr lang="ru-RU" sz="2400" dirty="0"/>
              <a:t> </a:t>
            </a:r>
            <a:r>
              <a:rPr lang="ru-RU" sz="2400" b="1" dirty="0" err="1" smtClean="0"/>
              <a:t>стратег</a:t>
            </a:r>
            <a:r>
              <a:rPr lang="ru-RU" sz="2400" dirty="0" err="1" smtClean="0"/>
              <a:t>ії</a:t>
            </a:r>
            <a:r>
              <a:rPr lang="ru-RU" sz="2400" dirty="0" smtClean="0"/>
              <a:t> </a:t>
            </a:r>
            <a:r>
              <a:rPr lang="ru-RU" sz="2400" dirty="0" err="1"/>
              <a:t>найменшого</a:t>
            </a:r>
            <a:r>
              <a:rPr lang="ru-RU" sz="2400" dirty="0"/>
              <a:t> </a:t>
            </a:r>
            <a:r>
              <a:rPr lang="ru-RU" sz="2400" dirty="0" err="1"/>
              <a:t>втручання</a:t>
            </a:r>
            <a:r>
              <a:rPr lang="ru-RU" sz="2400" dirty="0"/>
              <a:t> уряду в </a:t>
            </a:r>
            <a:r>
              <a:rPr lang="ru-RU" sz="2400" dirty="0" err="1"/>
              <a:t>регулювання</a:t>
            </a:r>
            <a:r>
              <a:rPr lang="ru-RU" sz="2400" dirty="0"/>
              <a:t> </a:t>
            </a:r>
            <a:r>
              <a:rPr lang="ru-RU" sz="2400" dirty="0" err="1"/>
              <a:t>економіки</a:t>
            </a:r>
            <a:r>
              <a:rPr lang="ru-RU" sz="2400" dirty="0"/>
              <a:t>, </a:t>
            </a:r>
            <a:r>
              <a:rPr lang="ru-RU" sz="2400" dirty="0" err="1"/>
              <a:t>скорочення</a:t>
            </a:r>
            <a:r>
              <a:rPr lang="ru-RU" sz="2400" dirty="0"/>
              <a:t> </a:t>
            </a:r>
            <a:r>
              <a:rPr lang="ru-RU" sz="2400" dirty="0" err="1"/>
              <a:t>державних</a:t>
            </a:r>
            <a:r>
              <a:rPr lang="ru-RU" sz="2400" dirty="0"/>
              <a:t> </a:t>
            </a:r>
            <a:r>
              <a:rPr lang="ru-RU" sz="2400" dirty="0" err="1"/>
              <a:t>витрат</a:t>
            </a:r>
            <a:r>
              <a:rPr lang="ru-RU" sz="2400" dirty="0"/>
              <a:t>, </a:t>
            </a:r>
            <a:r>
              <a:rPr lang="ru-RU" sz="2400" dirty="0" err="1"/>
              <a:t>зниження</a:t>
            </a:r>
            <a:r>
              <a:rPr lang="ru-RU" sz="2400" dirty="0"/>
              <a:t> </a:t>
            </a:r>
            <a:r>
              <a:rPr lang="ru-RU" sz="2400" dirty="0" err="1"/>
              <a:t>податків</a:t>
            </a:r>
            <a:r>
              <a:rPr lang="ru-RU" sz="2400" dirty="0"/>
              <a:t>, контролю над </a:t>
            </a:r>
            <a:r>
              <a:rPr lang="ru-RU" sz="2400" dirty="0" err="1"/>
              <a:t>інфляцією</a:t>
            </a:r>
            <a:r>
              <a:rPr lang="ru-RU" sz="2400" dirty="0"/>
              <a:t> (</a:t>
            </a:r>
            <a:r>
              <a:rPr lang="ru-RU" sz="2400" dirty="0" err="1"/>
              <a:t>подібна</a:t>
            </a:r>
            <a:r>
              <a:rPr lang="ru-RU" sz="2400" dirty="0"/>
              <a:t> </a:t>
            </a:r>
            <a:r>
              <a:rPr lang="ru-RU" sz="2400" dirty="0" err="1"/>
              <a:t>економічна</a:t>
            </a:r>
            <a:r>
              <a:rPr lang="ru-RU" sz="2400" dirty="0"/>
              <a:t> </a:t>
            </a:r>
            <a:r>
              <a:rPr lang="ru-RU" sz="2400" dirty="0" err="1"/>
              <a:t>політика</a:t>
            </a:r>
            <a:r>
              <a:rPr lang="ru-RU" sz="2400" dirty="0"/>
              <a:t> </a:t>
            </a:r>
            <a:r>
              <a:rPr lang="ru-RU" sz="2400" dirty="0" err="1"/>
              <a:t>пізніше</a:t>
            </a:r>
            <a:r>
              <a:rPr lang="ru-RU" sz="2400" dirty="0"/>
              <a:t> </a:t>
            </a:r>
            <a:r>
              <a:rPr lang="ru-RU" sz="2400" dirty="0" err="1"/>
              <a:t>отримала</a:t>
            </a:r>
            <a:r>
              <a:rPr lang="ru-RU" sz="2400" dirty="0"/>
              <a:t> </a:t>
            </a:r>
            <a:r>
              <a:rPr lang="ru-RU" sz="2400" dirty="0" err="1"/>
              <a:t>назву</a:t>
            </a:r>
            <a:r>
              <a:rPr lang="ru-RU" sz="2400" dirty="0"/>
              <a:t> «</a:t>
            </a:r>
            <a:r>
              <a:rPr lang="ru-RU" sz="2400" dirty="0" err="1"/>
              <a:t>Рейганоміка</a:t>
            </a:r>
            <a:r>
              <a:rPr lang="ru-RU" sz="2400" dirty="0"/>
              <a:t>»).</a:t>
            </a:r>
          </a:p>
          <a:p>
            <a:pPr algn="ctr"/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oncorus.ru/images/reig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54" y="0"/>
            <a:ext cx="5005802" cy="687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076692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2" grpId="2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2340496"/>
          </a:xfrm>
        </p:spPr>
        <p:txBody>
          <a:bodyPr>
            <a:noAutofit/>
          </a:bodyPr>
          <a:lstStyle/>
          <a:p>
            <a:r>
              <a:rPr lang="uk-UA" sz="2800" dirty="0">
                <a:effectLst/>
              </a:rPr>
              <a:t>Рейганоміка (англ. </a:t>
            </a:r>
            <a:r>
              <a:rPr lang="ru-RU" sz="2800" dirty="0">
                <a:effectLst/>
              </a:rPr>
              <a:t>Reaganomics</a:t>
            </a:r>
            <a:r>
              <a:rPr lang="uk-UA" sz="2800" dirty="0">
                <a:effectLst/>
              </a:rPr>
              <a:t>)</a:t>
            </a:r>
            <a:r>
              <a:rPr lang="ru-RU" sz="2800" dirty="0">
                <a:effectLst/>
              </a:rPr>
              <a:t> </a:t>
            </a:r>
            <a:r>
              <a:rPr lang="uk-UA" sz="2800" dirty="0">
                <a:effectLst/>
              </a:rPr>
              <a:t>— державна економічна політика аме риканського уряду Рональда Рейгана (звідси</a:t>
            </a:r>
            <a:r>
              <a:rPr lang="ru-RU" sz="2800" dirty="0">
                <a:effectLst/>
              </a:rPr>
              <a:t> </a:t>
            </a:r>
            <a:r>
              <a:rPr lang="uk-UA" sz="2800" dirty="0">
                <a:effectLst/>
              </a:rPr>
              <a:t>— назва) в 1981—1988 роках для по долання економічної кризи 1980—1982 років та її наслідків</a:t>
            </a:r>
            <a:r>
              <a:rPr lang="uk-UA" sz="2000" dirty="0">
                <a:effectLst/>
              </a:rPr>
              <a:t>.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5122" name="Picture 2" descr="http://utmagazine.ru/uploads/content/Reaganomics_in_Jap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748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приток </a:t>
            </a:r>
            <a:r>
              <a:rPr lang="ru-RU" dirty="0" err="1"/>
              <a:t>зарубіжних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до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 smtClean="0"/>
              <a:t>банків</a:t>
            </a:r>
            <a:endParaRPr lang="ru-RU" dirty="0" smtClean="0"/>
          </a:p>
          <a:p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/>
              <a:t>завантаженості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потужностей</a:t>
            </a:r>
            <a:r>
              <a:rPr lang="ru-RU" dirty="0"/>
              <a:t> з 70 до 85 </a:t>
            </a:r>
            <a:r>
              <a:rPr lang="ru-RU" dirty="0" err="1"/>
              <a:t>відсотків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/>
              <a:t>питомої</a:t>
            </a:r>
            <a:r>
              <a:rPr lang="ru-RU" dirty="0"/>
              <a:t> </a:t>
            </a:r>
            <a:r>
              <a:rPr lang="ru-RU" dirty="0" err="1"/>
              <a:t>долі</a:t>
            </a:r>
            <a:r>
              <a:rPr lang="ru-RU" dirty="0"/>
              <a:t> США у </a:t>
            </a:r>
            <a:r>
              <a:rPr lang="ru-RU" dirty="0" err="1"/>
              <a:t>промисловому</a:t>
            </a:r>
            <a:r>
              <a:rPr lang="ru-RU" dirty="0"/>
              <a:t> </a:t>
            </a:r>
            <a:r>
              <a:rPr lang="ru-RU" dirty="0" err="1" smtClean="0"/>
              <a:t>виробництві</a:t>
            </a:r>
            <a:r>
              <a:rPr lang="ru-RU" dirty="0" smtClean="0"/>
              <a:t> </a:t>
            </a:r>
            <a:r>
              <a:rPr lang="ru-RU" dirty="0" err="1"/>
              <a:t>капіталістичних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з 32 до 35 </a:t>
            </a:r>
            <a:r>
              <a:rPr lang="ru-RU" dirty="0" err="1"/>
              <a:t>відсотків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товарообігу</a:t>
            </a:r>
            <a:r>
              <a:rPr lang="ru-RU" dirty="0"/>
              <a:t> з 18 </a:t>
            </a:r>
            <a:r>
              <a:rPr lang="ru-RU" dirty="0" err="1"/>
              <a:t>відсотків</a:t>
            </a:r>
            <a:r>
              <a:rPr lang="ru-RU" dirty="0"/>
              <a:t> до 21 </a:t>
            </a:r>
            <a:r>
              <a:rPr lang="ru-RU" dirty="0" err="1"/>
              <a:t>відсотків</a:t>
            </a:r>
            <a:r>
              <a:rPr lang="ru-RU" dirty="0"/>
              <a:t> і </a:t>
            </a:r>
            <a:r>
              <a:rPr lang="ru-RU" dirty="0" err="1"/>
              <a:t>санації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Наслідками «рейганоміки» були: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282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Перша половина президентства Рональда Рейгана (1981-1985) </a:t>
            </a:r>
            <a:r>
              <a:rPr lang="ru-RU" dirty="0" err="1"/>
              <a:t>пройшла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знаком </a:t>
            </a:r>
            <a:r>
              <a:rPr lang="ru-RU" dirty="0" err="1"/>
              <a:t>загострення</a:t>
            </a:r>
            <a:r>
              <a:rPr lang="ru-RU" dirty="0"/>
              <a:t> </a:t>
            </a:r>
            <a:r>
              <a:rPr lang="ru-RU" dirty="0" err="1"/>
              <a:t>радянсько-американських</a:t>
            </a:r>
            <a:r>
              <a:rPr lang="ru-RU" dirty="0"/>
              <a:t> </a:t>
            </a:r>
            <a:r>
              <a:rPr lang="ru-RU" dirty="0" err="1" smtClean="0"/>
              <a:t>відносин</a:t>
            </a:r>
            <a:endParaRPr lang="ru-RU" dirty="0" smtClean="0"/>
          </a:p>
          <a:p>
            <a:r>
              <a:rPr lang="ru-RU" dirty="0" err="1" smtClean="0"/>
              <a:t>протистояння</a:t>
            </a:r>
            <a:r>
              <a:rPr lang="ru-RU" dirty="0" smtClean="0"/>
              <a:t> </a:t>
            </a:r>
            <a:r>
              <a:rPr lang="ru-RU" dirty="0"/>
              <a:t>США і СРСР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порівнював</a:t>
            </a:r>
            <a:r>
              <a:rPr lang="ru-RU" dirty="0"/>
              <a:t> з </a:t>
            </a:r>
            <a:r>
              <a:rPr lang="ru-RU" dirty="0" err="1"/>
              <a:t>боротьбою</a:t>
            </a:r>
            <a:r>
              <a:rPr lang="ru-RU" dirty="0"/>
              <a:t> «</a:t>
            </a:r>
            <a:r>
              <a:rPr lang="ru-RU" dirty="0" err="1"/>
              <a:t>між</a:t>
            </a:r>
            <a:r>
              <a:rPr lang="ru-RU" dirty="0"/>
              <a:t> правдою і неправдою, </a:t>
            </a:r>
            <a:r>
              <a:rPr lang="ru-RU" dirty="0" smtClean="0"/>
              <a:t>добром і </a:t>
            </a:r>
            <a:r>
              <a:rPr lang="ru-RU" dirty="0">
                <a:hlinkClick r:id="rId2"/>
              </a:rPr>
              <a:t> </a:t>
            </a:r>
            <a:r>
              <a:rPr lang="ru-RU" dirty="0"/>
              <a:t>злом», </a:t>
            </a:r>
            <a:r>
              <a:rPr lang="ru-RU" dirty="0" err="1"/>
              <a:t>боротьбою</a:t>
            </a:r>
            <a:r>
              <a:rPr lang="ru-RU" dirty="0"/>
              <a:t> в </a:t>
            </a:r>
            <a:r>
              <a:rPr lang="ru-RU" dirty="0" err="1"/>
              <a:t>якій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поступатися</a:t>
            </a:r>
            <a:r>
              <a:rPr lang="ru-RU" dirty="0"/>
              <a:t> принципами. На початку 1980-х </a:t>
            </a:r>
            <a:r>
              <a:rPr lang="ru-RU" dirty="0" err="1"/>
              <a:t>років</a:t>
            </a:r>
            <a:r>
              <a:rPr lang="ru-RU" dirty="0"/>
              <a:t> Рейган </a:t>
            </a:r>
            <a:r>
              <a:rPr lang="ru-RU" dirty="0" err="1"/>
              <a:t>заперечував</a:t>
            </a:r>
            <a:r>
              <a:rPr lang="ru-RU" dirty="0"/>
              <a:t> саму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переговорів</a:t>
            </a:r>
            <a:r>
              <a:rPr lang="ru-RU" dirty="0"/>
              <a:t> з СРСР: «Не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йти</a:t>
            </a:r>
            <a:r>
              <a:rPr lang="ru-RU" dirty="0"/>
              <a:t> на </a:t>
            </a:r>
            <a:r>
              <a:rPr lang="ru-RU" dirty="0" err="1"/>
              <a:t>компроміси</a:t>
            </a:r>
            <a:r>
              <a:rPr lang="ru-RU" dirty="0"/>
              <a:t> з людьми,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заперечують</a:t>
            </a:r>
            <a:r>
              <a:rPr lang="ru-RU" dirty="0"/>
              <a:t> </a:t>
            </a:r>
            <a:r>
              <a:rPr lang="ru-RU" dirty="0" err="1" smtClean="0"/>
              <a:t>існування</a:t>
            </a:r>
            <a:r>
              <a:rPr lang="ru-RU" dirty="0">
                <a:hlinkClick r:id="rId3" tooltip="Про людську душу"/>
              </a:rPr>
              <a:t> </a:t>
            </a:r>
            <a:r>
              <a:rPr lang="ru-RU" dirty="0" err="1"/>
              <a:t>душі</a:t>
            </a:r>
            <a:r>
              <a:rPr lang="ru-RU" dirty="0"/>
              <a:t>, </a:t>
            </a:r>
            <a:r>
              <a:rPr lang="ru-RU" dirty="0" err="1"/>
              <a:t>потойбічного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і Бога».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Доктрина Рональда Рейгана</a:t>
            </a:r>
            <a:br>
              <a:rPr lang="ru-RU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7433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173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Прихід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до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влади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в СРСР 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Михайла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Сергійовича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Горбачова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 в 1985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році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серйозно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змінив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клімат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радянсько-американських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відносин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. Рейган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зумів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прагматично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оцінити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ситуацію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і в 1985-1988 роках взяв участь у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чотирьох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офіційних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і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однієї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неофіційною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зустрічах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з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Горбачовим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. 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Проте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в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грудні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1987 року Рейган і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Горбачов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змогли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прийти до угоди і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підписати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Договір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про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ліквідацію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ракет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середньої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і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меншої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дальності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(</a:t>
            </a:r>
            <a:r>
              <a:rPr lang="en-US" sz="2200" b="1" dirty="0">
                <a:ln w="6350">
                  <a:solidFill>
                    <a:schemeClr val="tx1"/>
                  </a:solidFill>
                </a:ln>
              </a:rPr>
              <a:t>INF Treaty). 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Хоча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йшлося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про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невелику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частину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арсеналів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двох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країн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,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досягнута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угода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знаменувало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відродження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курсу на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розрядку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міжнародної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напруженості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. У 1988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році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президент США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відвідав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СРСР.</a:t>
            </a:r>
          </a:p>
          <a:p>
            <a:pPr algn="ctr"/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Перебування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Михайла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Горбачова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при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владі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закінчилося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крахом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світової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системи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соціалізму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і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розпадом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Союзу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Радянських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Соціалістичних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Республік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. 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Багато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американців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вважають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,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що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перемога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в «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холодній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війні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»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дісталася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Америці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завдяки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особистим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якостям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Рональда Рейгана.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  <a:hlinkClick r:id="rId3"/>
              </a:rPr>
              <a:t> 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Вони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думають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,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що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його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жорстка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антикомуністична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позиція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і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нав'язана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Радянському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Союзу гонка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озброєнь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завдала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непоправної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шкоди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і без того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відчуває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труднощів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радянській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2200" b="1" dirty="0" err="1">
                <a:ln w="6350">
                  <a:solidFill>
                    <a:schemeClr val="tx1"/>
                  </a:solidFill>
                </a:ln>
              </a:rPr>
              <a:t>системі</a:t>
            </a:r>
            <a:r>
              <a:rPr lang="ru-RU" sz="2200" b="1" dirty="0">
                <a:ln w="6350">
                  <a:solidFill>
                    <a:schemeClr val="tx1"/>
                  </a:solidFill>
                </a:ln>
              </a:rPr>
              <a:t>.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Зустрічі</a:t>
            </a:r>
            <a:r>
              <a:rPr lang="ru-RU" dirty="0"/>
              <a:t> Рейгана з </a:t>
            </a:r>
            <a:r>
              <a:rPr lang="ru-RU" dirty="0" err="1"/>
              <a:t>Михайлом</a:t>
            </a:r>
            <a:r>
              <a:rPr lang="ru-RU" dirty="0"/>
              <a:t> </a:t>
            </a:r>
            <a:r>
              <a:rPr lang="ru-RU" dirty="0" err="1"/>
              <a:t>Горбачовим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044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Серйозну</a:t>
            </a:r>
            <a:r>
              <a:rPr lang="ru-RU" dirty="0" smtClean="0"/>
              <a:t> </a:t>
            </a:r>
            <a:r>
              <a:rPr lang="ru-RU" dirty="0"/>
              <a:t>проблему для </a:t>
            </a:r>
            <a:r>
              <a:rPr lang="ru-RU" dirty="0" err="1"/>
              <a:t>адміністрації</a:t>
            </a:r>
            <a:r>
              <a:rPr lang="ru-RU" dirty="0"/>
              <a:t> Рейгана представляв </a:t>
            </a:r>
            <a:r>
              <a:rPr lang="ru-RU" dirty="0" err="1"/>
              <a:t>дефіцит</a:t>
            </a:r>
            <a:r>
              <a:rPr lang="ru-RU" dirty="0"/>
              <a:t> </a:t>
            </a:r>
            <a:r>
              <a:rPr lang="ru-RU" dirty="0" err="1"/>
              <a:t>зовнішньоторговельного</a:t>
            </a:r>
            <a:r>
              <a:rPr lang="ru-RU" dirty="0"/>
              <a:t> балансу США, </a:t>
            </a:r>
            <a:r>
              <a:rPr lang="ru-RU" dirty="0" err="1"/>
              <a:t>насамперед</a:t>
            </a:r>
            <a:r>
              <a:rPr lang="ru-RU" dirty="0"/>
              <a:t> у </a:t>
            </a:r>
            <a:r>
              <a:rPr lang="ru-RU" dirty="0" err="1"/>
              <a:t>відносинах</a:t>
            </a:r>
            <a:r>
              <a:rPr lang="ru-RU" dirty="0"/>
              <a:t> з </a:t>
            </a:r>
            <a:r>
              <a:rPr lang="ru-RU" dirty="0" err="1"/>
              <a:t>Японією</a:t>
            </a:r>
            <a:r>
              <a:rPr lang="ru-RU" dirty="0"/>
              <a:t>. У 1986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міжнародному</a:t>
            </a:r>
            <a:r>
              <a:rPr lang="ru-RU" dirty="0"/>
              <a:t> </a:t>
            </a:r>
            <a:r>
              <a:rPr lang="ru-RU" dirty="0" err="1"/>
              <a:t>масштабі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скоординована</a:t>
            </a:r>
            <a:r>
              <a:rPr lang="ru-RU" dirty="0"/>
              <a:t> </a:t>
            </a:r>
            <a:r>
              <a:rPr lang="ru-RU" dirty="0" err="1"/>
              <a:t>девальвація</a:t>
            </a:r>
            <a:r>
              <a:rPr lang="ru-RU" dirty="0"/>
              <a:t> </a:t>
            </a:r>
            <a:r>
              <a:rPr lang="ru-RU" dirty="0" err="1"/>
              <a:t>долара</a:t>
            </a:r>
            <a:r>
              <a:rPr lang="ru-RU" dirty="0"/>
              <a:t>, яка, </a:t>
            </a:r>
            <a:r>
              <a:rPr lang="ru-RU" dirty="0" err="1"/>
              <a:t>однак</a:t>
            </a:r>
            <a:r>
              <a:rPr lang="ru-RU" dirty="0"/>
              <a:t>, не привела до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дефіциту</a:t>
            </a:r>
            <a:r>
              <a:rPr lang="ru-RU" dirty="0"/>
              <a:t>. У </a:t>
            </a:r>
            <a:r>
              <a:rPr lang="ru-RU" dirty="0" err="1"/>
              <a:t>жовтні</a:t>
            </a:r>
            <a:r>
              <a:rPr lang="ru-RU" dirty="0"/>
              <a:t> 1987 року на </a:t>
            </a:r>
            <a:r>
              <a:rPr lang="ru-RU" dirty="0" err="1"/>
              <a:t>Уолл-стріт</a:t>
            </a:r>
            <a:r>
              <a:rPr lang="ru-RU" dirty="0"/>
              <a:t> </a:t>
            </a:r>
            <a:r>
              <a:rPr lang="ru-RU" dirty="0" err="1"/>
              <a:t>почалася</a:t>
            </a:r>
            <a:r>
              <a:rPr lang="ru-RU" dirty="0"/>
              <a:t> </a:t>
            </a:r>
            <a:r>
              <a:rPr lang="ru-RU" dirty="0" err="1"/>
              <a:t>паніка</a:t>
            </a:r>
            <a:r>
              <a:rPr lang="ru-RU" dirty="0"/>
              <a:t>, </a:t>
            </a:r>
            <a:r>
              <a:rPr lang="ru-RU" dirty="0" err="1"/>
              <a:t>викликана</a:t>
            </a:r>
            <a:r>
              <a:rPr lang="ru-RU" dirty="0"/>
              <a:t> </a:t>
            </a:r>
            <a:r>
              <a:rPr lang="ru-RU" dirty="0" err="1"/>
              <a:t>спекулятивним</a:t>
            </a:r>
            <a:r>
              <a:rPr lang="ru-RU" dirty="0"/>
              <a:t> </a:t>
            </a:r>
            <a:r>
              <a:rPr lang="ru-RU" dirty="0" err="1"/>
              <a:t>пониженням</a:t>
            </a:r>
            <a:r>
              <a:rPr lang="ru-RU" dirty="0"/>
              <a:t> курсу </a:t>
            </a:r>
            <a:r>
              <a:rPr lang="ru-RU" dirty="0" err="1"/>
              <a:t>акцій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. 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республіканців</a:t>
            </a:r>
            <a:r>
              <a:rPr lang="ru-RU" dirty="0"/>
              <a:t> стали </a:t>
            </a:r>
            <a:r>
              <a:rPr lang="ru-RU" dirty="0" err="1"/>
              <a:t>закликати</a:t>
            </a:r>
            <a:r>
              <a:rPr lang="ru-RU" dirty="0"/>
              <a:t> Рейгана </a:t>
            </a:r>
            <a:r>
              <a:rPr lang="ru-RU" dirty="0" err="1"/>
              <a:t>застосувати</a:t>
            </a:r>
            <a:r>
              <a:rPr lang="ru-RU" dirty="0"/>
              <a:t> </a:t>
            </a:r>
            <a:r>
              <a:rPr lang="ru-RU" dirty="0" err="1"/>
              <a:t>владні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 для </a:t>
            </a:r>
            <a:r>
              <a:rPr lang="ru-RU" dirty="0" err="1"/>
              <a:t>наведення</a:t>
            </a:r>
            <a:r>
              <a:rPr lang="ru-RU" dirty="0"/>
              <a:t> ладу у </a:t>
            </a:r>
            <a:r>
              <a:rPr lang="ru-RU" dirty="0" err="1"/>
              <a:t>фінансовій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00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</TotalTime>
  <Words>300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Рональд Рейган</vt:lpstr>
      <vt:lpstr>Актор</vt:lpstr>
      <vt:lpstr>Слайд 3</vt:lpstr>
      <vt:lpstr>Слайд 4</vt:lpstr>
      <vt:lpstr>Рейганоміка (англ. Reaganomics) — державна економічна політика аме риканського уряду Рональда Рейгана (звідси — назва) в 1981—1988 роках для по долання економічної кризи 1980—1982 років та її наслідків. </vt:lpstr>
      <vt:lpstr>Наслідками «рейганоміки» були: </vt:lpstr>
      <vt:lpstr>Доктрина Рональда Рейгана </vt:lpstr>
      <vt:lpstr>Зустрічі Рейгана з Михайлом Горбачовим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Рональд Рейган</dc:title>
  <dc:creator>Sysadmin</dc:creator>
  <cp:lastModifiedBy>Конончук Олександр</cp:lastModifiedBy>
  <cp:revision>6</cp:revision>
  <dcterms:created xsi:type="dcterms:W3CDTF">2015-11-19T21:41:55Z</dcterms:created>
  <dcterms:modified xsi:type="dcterms:W3CDTF">2015-11-20T13:06:29Z</dcterms:modified>
</cp:coreProperties>
</file>